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919" r:id="rId4"/>
    <p:sldMasterId id="2147485060" r:id="rId5"/>
    <p:sldMasterId id="2147485079" r:id="rId6"/>
    <p:sldMasterId id="2147485097" r:id="rId7"/>
  </p:sldMasterIdLst>
  <p:notesMasterIdLst>
    <p:notesMasterId r:id="rId37"/>
  </p:notesMasterIdLst>
  <p:handoutMasterIdLst>
    <p:handoutMasterId r:id="rId38"/>
  </p:handoutMasterIdLst>
  <p:sldIdLst>
    <p:sldId id="938" r:id="rId8"/>
    <p:sldId id="258" r:id="rId9"/>
    <p:sldId id="941" r:id="rId10"/>
    <p:sldId id="891" r:id="rId11"/>
    <p:sldId id="894" r:id="rId12"/>
    <p:sldId id="879" r:id="rId13"/>
    <p:sldId id="942" r:id="rId14"/>
    <p:sldId id="256" r:id="rId15"/>
    <p:sldId id="890" r:id="rId16"/>
    <p:sldId id="943" r:id="rId17"/>
    <p:sldId id="601" r:id="rId18"/>
    <p:sldId id="877" r:id="rId19"/>
    <p:sldId id="944" r:id="rId20"/>
    <p:sldId id="945" r:id="rId21"/>
    <p:sldId id="948" r:id="rId22"/>
    <p:sldId id="950" r:id="rId23"/>
    <p:sldId id="949" r:id="rId24"/>
    <p:sldId id="591" r:id="rId25"/>
    <p:sldId id="592" r:id="rId26"/>
    <p:sldId id="593" r:id="rId27"/>
    <p:sldId id="594" r:id="rId28"/>
    <p:sldId id="602" r:id="rId29"/>
    <p:sldId id="600" r:id="rId30"/>
    <p:sldId id="595" r:id="rId31"/>
    <p:sldId id="598" r:id="rId32"/>
    <p:sldId id="599" r:id="rId33"/>
    <p:sldId id="939" r:id="rId34"/>
    <p:sldId id="947" r:id="rId35"/>
    <p:sldId id="776" r:id="rId3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i="1" kern="1200">
        <a:solidFill>
          <a:srgbClr val="000000"/>
        </a:solidFill>
        <a:latin typeface="ItalicT" panose="000004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i="1" kern="1200">
        <a:solidFill>
          <a:srgbClr val="000000"/>
        </a:solidFill>
        <a:latin typeface="ItalicT" panose="000004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i="1" kern="1200">
        <a:solidFill>
          <a:srgbClr val="000000"/>
        </a:solidFill>
        <a:latin typeface="ItalicT" panose="000004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i="1" kern="1200">
        <a:solidFill>
          <a:srgbClr val="000000"/>
        </a:solidFill>
        <a:latin typeface="ItalicT" panose="000004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i="1" kern="1200">
        <a:solidFill>
          <a:srgbClr val="000000"/>
        </a:solidFill>
        <a:latin typeface="ItalicT" panose="00000400000000000000" pitchFamily="2" charset="0"/>
        <a:ea typeface="+mn-ea"/>
        <a:cs typeface="+mn-cs"/>
      </a:defRPr>
    </a:lvl5pPr>
    <a:lvl6pPr marL="2286000" algn="l" defTabSz="914400" rtl="0" eaLnBrk="1" latinLnBrk="0" hangingPunct="1">
      <a:defRPr b="1" i="1" kern="1200">
        <a:solidFill>
          <a:srgbClr val="000000"/>
        </a:solidFill>
        <a:latin typeface="ItalicT" panose="00000400000000000000" pitchFamily="2" charset="0"/>
        <a:ea typeface="+mn-ea"/>
        <a:cs typeface="+mn-cs"/>
      </a:defRPr>
    </a:lvl6pPr>
    <a:lvl7pPr marL="2743200" algn="l" defTabSz="914400" rtl="0" eaLnBrk="1" latinLnBrk="0" hangingPunct="1">
      <a:defRPr b="1" i="1" kern="1200">
        <a:solidFill>
          <a:srgbClr val="000000"/>
        </a:solidFill>
        <a:latin typeface="ItalicT" panose="00000400000000000000" pitchFamily="2" charset="0"/>
        <a:ea typeface="+mn-ea"/>
        <a:cs typeface="+mn-cs"/>
      </a:defRPr>
    </a:lvl7pPr>
    <a:lvl8pPr marL="3200400" algn="l" defTabSz="914400" rtl="0" eaLnBrk="1" latinLnBrk="0" hangingPunct="1">
      <a:defRPr b="1" i="1" kern="1200">
        <a:solidFill>
          <a:srgbClr val="000000"/>
        </a:solidFill>
        <a:latin typeface="ItalicT" panose="00000400000000000000" pitchFamily="2" charset="0"/>
        <a:ea typeface="+mn-ea"/>
        <a:cs typeface="+mn-cs"/>
      </a:defRPr>
    </a:lvl8pPr>
    <a:lvl9pPr marL="3657600" algn="l" defTabSz="914400" rtl="0" eaLnBrk="1" latinLnBrk="0" hangingPunct="1">
      <a:defRPr b="1" i="1" kern="1200">
        <a:solidFill>
          <a:srgbClr val="000000"/>
        </a:solidFill>
        <a:latin typeface="ItalicT" panose="00000400000000000000" pitchFamily="2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Slide Options" id="{CB9E3BBC-DFC9-4843-9211-F377FB361719}">
          <p14:sldIdLst>
            <p14:sldId id="938"/>
            <p14:sldId id="258"/>
          </p14:sldIdLst>
        </p14:section>
        <p14:section name="TLCD" id="{BEA49768-98D5-4540-B637-71C179E16218}">
          <p14:sldIdLst>
            <p14:sldId id="941"/>
            <p14:sldId id="891"/>
            <p14:sldId id="894"/>
            <p14:sldId id="879"/>
            <p14:sldId id="942"/>
            <p14:sldId id="256"/>
            <p14:sldId id="890"/>
            <p14:sldId id="943"/>
            <p14:sldId id="601"/>
            <p14:sldId id="877"/>
            <p14:sldId id="944"/>
            <p14:sldId id="945"/>
            <p14:sldId id="948"/>
            <p14:sldId id="950"/>
            <p14:sldId id="949"/>
            <p14:sldId id="591"/>
            <p14:sldId id="592"/>
            <p14:sldId id="593"/>
            <p14:sldId id="594"/>
            <p14:sldId id="602"/>
            <p14:sldId id="600"/>
            <p14:sldId id="595"/>
            <p14:sldId id="598"/>
            <p14:sldId id="599"/>
            <p14:sldId id="939"/>
            <p14:sldId id="947"/>
            <p14:sldId id="776"/>
          </p14:sldIdLst>
        </p14:section>
        <p14:section name="Conclusion" id="{D457DE47-CD6D-48BA-A502-B912706C2BC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L. Barnes" initials="LLB" lastIdx="3" clrIdx="0">
    <p:extLst>
      <p:ext uri="{19B8F6BF-5375-455C-9EA6-DF929625EA0E}">
        <p15:presenceInfo xmlns:p15="http://schemas.microsoft.com/office/powerpoint/2012/main" userId="Laura L. Barn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99"/>
    <a:srgbClr val="0000FF"/>
    <a:srgbClr val="0A1721"/>
    <a:srgbClr val="002654"/>
    <a:srgbClr val="63891F"/>
    <a:srgbClr val="002630"/>
    <a:srgbClr val="BC8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2" autoAdjust="0"/>
    <p:restoredTop sz="94617" autoAdjust="0"/>
  </p:normalViewPr>
  <p:slideViewPr>
    <p:cSldViewPr>
      <p:cViewPr varScale="1">
        <p:scale>
          <a:sx n="152" d="100"/>
          <a:sy n="152" d="100"/>
        </p:scale>
        <p:origin x="568" y="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commentAuthors" Target="commentAuthor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5FB73-D964-4A56-84F5-98D377346831}" type="datetimeFigureOut">
              <a:rPr lang="en-US" smtClean="0"/>
              <a:t>7/12/2024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E67DE-BE88-46B3-8B3C-8A57540A4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34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>
                <a:latin typeface="ItalicT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>
                <a:latin typeface="ItalicT" charset="0"/>
              </a:defRPr>
            </a:lvl1pPr>
          </a:lstStyle>
          <a:p>
            <a:pPr>
              <a:defRPr/>
            </a:pPr>
            <a:fld id="{E4042DC0-65D5-4C93-AB3C-B67BBEF111BE}" type="datetimeFigureOut">
              <a:rPr lang="en-US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>
                <a:latin typeface="ItalicT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wrap="square" lIns="88139" tIns="44070" rIns="88139" bIns="4407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4727A-36EC-4B1F-9EA3-10EC8B541A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70315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6700" y="1123950"/>
            <a:ext cx="9975850" cy="561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3690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4B4727A-36EC-4B1F-9EA3-10EC8B541A7B}" type="slidenum">
              <a:rPr lang="en-US" altLang="en-US" b="1" i="1">
                <a:solidFill>
                  <a:srgbClr val="000000"/>
                </a:solidFill>
                <a:latin typeface="ItalicT" panose="00000400000000000000" pitchFamily="2" charset="0"/>
              </a:rPr>
              <a:pPr defTabSz="13690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 b="1" i="1" dirty="0">
              <a:solidFill>
                <a:srgbClr val="000000"/>
              </a:solidFill>
              <a:latin typeface="Italic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68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6700" y="1123950"/>
            <a:ext cx="9975850" cy="561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690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B4727A-36EC-4B1F-9EA3-10EC8B541A7B}" type="slidenum"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alicT" panose="00000400000000000000" pitchFamily="2" charset="0"/>
                <a:ea typeface="+mn-ea"/>
                <a:cs typeface="+mn-cs"/>
              </a:rPr>
              <a:pPr marL="0" marR="0" lvl="0" indent="0" algn="r" defTabSz="13690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alic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82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7BCF9-E3EB-4D00-A889-A4AA12C88C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24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6700" y="1123950"/>
            <a:ext cx="9975850" cy="561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690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B4727A-36EC-4B1F-9EA3-10EC8B541A7B}" type="slidenum"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alicT" panose="00000400000000000000" pitchFamily="2" charset="0"/>
                <a:ea typeface="+mn-ea"/>
                <a:cs typeface="+mn-cs"/>
              </a:rPr>
              <a:pPr marL="0" marR="0" lvl="0" indent="0" algn="r" defTabSz="13690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alic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21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A7BCF9-E3EB-4D00-A889-A4AA12C88C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424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6700" y="1123950"/>
            <a:ext cx="9975850" cy="561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690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B4727A-36EC-4B1F-9EA3-10EC8B541A7B}" type="slidenum"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alicT" panose="00000400000000000000" pitchFamily="2" charset="0"/>
                <a:ea typeface="+mn-ea"/>
                <a:cs typeface="+mn-cs"/>
              </a:rPr>
              <a:pPr marL="0" marR="0" lvl="0" indent="0" algn="r" defTabSz="13690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alic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519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6700" y="1123950"/>
            <a:ext cx="9975850" cy="561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690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B4727A-36EC-4B1F-9EA3-10EC8B541A7B}" type="slidenum"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alicT" panose="00000400000000000000" pitchFamily="2" charset="0"/>
                <a:ea typeface="+mn-ea"/>
                <a:cs typeface="+mn-cs"/>
              </a:rPr>
              <a:pPr marL="0" marR="0" lvl="0" indent="0" algn="r" defTabSz="13690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alic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124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66700" y="1123950"/>
            <a:ext cx="9975850" cy="5611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690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B4727A-36EC-4B1F-9EA3-10EC8B541A7B}" type="slidenum"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alicT" panose="00000400000000000000" pitchFamily="2" charset="0"/>
                <a:ea typeface="+mn-ea"/>
                <a:cs typeface="+mn-cs"/>
              </a:rPr>
              <a:pPr marL="0" marR="0" lvl="0" indent="0" algn="r" defTabSz="13690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talicT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63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rrowheads="1"/>
          </p:cNvSpPr>
          <p:nvPr/>
        </p:nvSpPr>
        <p:spPr bwMode="white">
          <a:xfrm>
            <a:off x="8429627" y="0"/>
            <a:ext cx="3762375" cy="6858000"/>
          </a:xfrm>
          <a:custGeom>
            <a:avLst/>
            <a:gdLst>
              <a:gd name="T0" fmla="*/ 0 w 3762978"/>
              <a:gd name="T1" fmla="*/ 0 h 6858000"/>
              <a:gd name="T2" fmla="*/ 3762978 w 3762978"/>
              <a:gd name="T3" fmla="*/ 0 h 6858000"/>
              <a:gd name="T4" fmla="*/ 3762978 w 3762978"/>
              <a:gd name="T5" fmla="*/ 6858000 h 6858000"/>
              <a:gd name="T6" fmla="*/ 338667 w 3762978"/>
              <a:gd name="T7" fmla="*/ 6858000 h 6858000"/>
              <a:gd name="T8" fmla="*/ 1189567 w 3762978"/>
              <a:gd name="T9" fmla="*/ 433705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lnTo>
                  <a:pt x="0" y="0"/>
                </a:lnTo>
                <a:close/>
              </a:path>
            </a:pathLst>
          </a:custGeom>
          <a:solidFill>
            <a:srgbClr val="00265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" name="Freeform 10"/>
          <p:cNvSpPr>
            <a:spLocks/>
          </p:cNvSpPr>
          <p:nvPr/>
        </p:nvSpPr>
        <p:spPr bwMode="auto">
          <a:xfrm>
            <a:off x="8145463" y="0"/>
            <a:ext cx="1671637" cy="6858000"/>
          </a:xfrm>
          <a:custGeom>
            <a:avLst/>
            <a:gdLst>
              <a:gd name="T0" fmla="*/ 0 w 1254127"/>
              <a:gd name="T1" fmla="*/ 0 h 6858000"/>
              <a:gd name="T2" fmla="*/ 365127 w 1254127"/>
              <a:gd name="T3" fmla="*/ 0 h 6858000"/>
              <a:gd name="T4" fmla="*/ 1254127 w 1254127"/>
              <a:gd name="T5" fmla="*/ 4337050 h 6858000"/>
              <a:gd name="T6" fmla="*/ 619127 w 1254127"/>
              <a:gd name="T7" fmla="*/ 6858000 h 6858000"/>
              <a:gd name="T8" fmla="*/ 257175 w 1254127"/>
              <a:gd name="T9" fmla="*/ 6858000 h 6858000"/>
              <a:gd name="T10" fmla="*/ 892175 w 1254127"/>
              <a:gd name="T11" fmla="*/ 4337050 h 6858000"/>
              <a:gd name="T12" fmla="*/ 0 w 1254127"/>
              <a:gd name="T13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595959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900"/>
              </a:spcBef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16387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80607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95400" y="5257800"/>
            <a:ext cx="4572000" cy="914400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4600" y="5257800"/>
            <a:ext cx="4572000" cy="914400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5400" y="5257804"/>
            <a:ext cx="4572000" cy="5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5257804"/>
            <a:ext cx="4572000" cy="5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275" y="5333098"/>
            <a:ext cx="4420252" cy="83910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>
          <a:xfrm>
            <a:off x="6412955" y="5333098"/>
            <a:ext cx="4420252" cy="83910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95400" y="1828805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324600" y="1828805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926042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02757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 rot="5400000">
            <a:off x="7562851" y="2228852"/>
            <a:ext cx="6858000" cy="2400300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6330951" y="3387728"/>
            <a:ext cx="6858000" cy="825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6251575" y="3387728"/>
            <a:ext cx="6858000" cy="825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71319" y="685800"/>
            <a:ext cx="103327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1" y="685800"/>
            <a:ext cx="7976755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01985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B6A06-B5BA-40AB-8670-6404038F2068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79280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9B28B-E2BF-45E2-ADB4-763CD51AADCF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77560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4B3B-ACDA-4EE3-94F9-78BE996066DC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26550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596F-98B6-46F1-901F-4A6ADE73C5F7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48574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72C6-F6DE-4B0A-BE61-F14A1A7DA0C2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16562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D1A6-049F-49B9-A3D8-4D8056049C56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1064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667000" y="6431359"/>
            <a:ext cx="1524000" cy="331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750" b="0" i="0" smtClean="0">
                <a:solidFill>
                  <a:srgbClr val="002060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B10A9414-BF91-4052-ACE6-4ECE45C02FBF}" type="datetime1">
              <a:rPr lang="en-US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31359"/>
            <a:ext cx="1752600" cy="331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750" b="0" i="0" dirty="0">
                <a:solidFill>
                  <a:srgbClr val="002060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GIS Capabilities © GIS 2014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431359"/>
            <a:ext cx="1524000" cy="331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750" b="0" i="0" smtClean="0">
                <a:solidFill>
                  <a:srgbClr val="002060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F9F27469-798B-4253-A63F-FBE4CDAFC9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87052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BB36-C80E-4041-9A39-96678185467E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39921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823F-49CD-4C0C-9203-8775C3940D6A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2732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EEF3-CBEF-4C47-B255-FF1E1C5ADDF3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9790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CC13-AD0E-49CC-B985-233840EB5639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59555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C266-A19C-4307-BBD7-DF76B2158506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0120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3A8E-BBE5-462E-8CB1-EB601AFBDBB1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1579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D7238-B88E-46E0-A40E-76DF9DD6FE54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20746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10989-90A3-4664-B0A4-BF7CE024FE12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0664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67A9-71D1-41A0-B7AF-C415C2502EF5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747911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BBD8-B525-4A84-8E03-D0E1464A38CB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5786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white">
          <a:xfrm>
            <a:off x="6540502" y="0"/>
            <a:ext cx="5651500" cy="6858000"/>
          </a:xfrm>
          <a:custGeom>
            <a:avLst/>
            <a:gdLst>
              <a:gd name="T0" fmla="*/ 0 w 4238622"/>
              <a:gd name="T1" fmla="*/ 0 h 6858000"/>
              <a:gd name="T2" fmla="*/ 4086222 w 4238622"/>
              <a:gd name="T3" fmla="*/ 0 h 6858000"/>
              <a:gd name="T4" fmla="*/ 4237035 w 4238622"/>
              <a:gd name="T5" fmla="*/ 0 h 6858000"/>
              <a:gd name="T6" fmla="*/ 4238622 w 4238622"/>
              <a:gd name="T7" fmla="*/ 0 h 6858000"/>
              <a:gd name="T8" fmla="*/ 4238622 w 4238622"/>
              <a:gd name="T9" fmla="*/ 6858000 h 6858000"/>
              <a:gd name="T10" fmla="*/ 4237035 w 4238622"/>
              <a:gd name="T11" fmla="*/ 6858000 h 6858000"/>
              <a:gd name="T12" fmla="*/ 4086222 w 4238622"/>
              <a:gd name="T13" fmla="*/ 6858000 h 6858000"/>
              <a:gd name="T14" fmla="*/ 254000 w 4238622"/>
              <a:gd name="T15" fmla="*/ 6858000 h 6858000"/>
              <a:gd name="T16" fmla="*/ 892175 w 4238622"/>
              <a:gd name="T17" fmla="*/ 4337050 h 6858000"/>
              <a:gd name="T18" fmla="*/ 0 w 4238622"/>
              <a:gd name="T1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6256870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595959"/>
              </a:solidFill>
              <a:latin typeface="Book Antiqua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595959"/>
              </a:solidFill>
              <a:latin typeface="Book Antiqua"/>
            </a:endParaRPr>
          </a:p>
        </p:txBody>
      </p:sp>
      <p:sp>
        <p:nvSpPr>
          <p:cNvPr id="8" name="Instructional Text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NOTE: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900" b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743705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tIns="365760" rtlCol="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1554760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F2F3-33FC-4EF9-9EF3-86677F92DAF2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37774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1800"/>
            </a:lvl1pPr>
            <a:lvl2pPr marL="342928" indent="0" algn="ctr">
              <a:buNone/>
              <a:defRPr sz="1500"/>
            </a:lvl2pPr>
            <a:lvl3pPr marL="685855" indent="0" algn="ctr">
              <a:buNone/>
              <a:defRPr sz="1350"/>
            </a:lvl3pPr>
            <a:lvl4pPr marL="1028783" indent="0" algn="ctr">
              <a:buNone/>
              <a:defRPr sz="1200"/>
            </a:lvl4pPr>
            <a:lvl5pPr marL="1371710" indent="0" algn="ctr">
              <a:buNone/>
              <a:defRPr sz="1200"/>
            </a:lvl5pPr>
            <a:lvl6pPr marL="1714637" indent="0" algn="ctr">
              <a:buNone/>
              <a:defRPr sz="1200"/>
            </a:lvl6pPr>
            <a:lvl7pPr marL="2057564" indent="0" algn="ctr">
              <a:buNone/>
              <a:defRPr sz="1200"/>
            </a:lvl7pPr>
            <a:lvl8pPr marL="2400492" indent="0" algn="ctr">
              <a:buNone/>
              <a:defRPr sz="1200"/>
            </a:lvl8pPr>
            <a:lvl9pPr marL="274342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743706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8427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7" y="-8467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0" y="2404535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0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B6A06-B5BA-40AB-8670-6404038F2068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66685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9B28B-E2BF-45E2-ADB4-763CD51AADCF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08923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4B3B-ACDA-4EE3-94F9-78BE996066DC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17165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8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596F-98B6-46F1-901F-4A6ADE73C5F7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51774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737246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1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1" y="2737246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872C6-F6DE-4B0A-BE61-F14A1A7DA0C2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67907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D1A6-049F-49B9-A3D8-4D8056049C56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50193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BB36-C80E-4041-9A39-96678185467E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25987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98604"/>
            <a:ext cx="372024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2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777070"/>
            <a:ext cx="372024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823F-49CD-4C0C-9203-8775C3940D6A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6552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white">
          <a:xfrm>
            <a:off x="9621837" y="0"/>
            <a:ext cx="2570163" cy="6858000"/>
          </a:xfrm>
          <a:custGeom>
            <a:avLst/>
            <a:gdLst>
              <a:gd name="T0" fmla="*/ 0 w 1927224"/>
              <a:gd name="T1" fmla="*/ 0 h 6858000"/>
              <a:gd name="T2" fmla="*/ 1927224 w 1927224"/>
              <a:gd name="T3" fmla="*/ 0 h 6858000"/>
              <a:gd name="T4" fmla="*/ 1927224 w 1927224"/>
              <a:gd name="T5" fmla="*/ 6858000 h 6858000"/>
              <a:gd name="T6" fmla="*/ 254000 w 1927224"/>
              <a:gd name="T7" fmla="*/ 6858000 h 6858000"/>
              <a:gd name="T8" fmla="*/ 892175 w 1927224"/>
              <a:gd name="T9" fmla="*/ 4337050 h 6858000"/>
              <a:gd name="T10" fmla="*/ 0 w 1927224"/>
              <a:gd name="T11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lnTo>
                  <a:pt x="0" y="0"/>
                </a:lnTo>
                <a:close/>
              </a:path>
            </a:pathLst>
          </a:custGeom>
          <a:solidFill>
            <a:srgbClr val="00265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9237664" y="0"/>
            <a:ext cx="1671637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595959"/>
              </a:solidFill>
              <a:latin typeface="Book Antiqua"/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9174163" y="0"/>
            <a:ext cx="1460500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595959"/>
              </a:solidFill>
              <a:latin typeface="Book Antiqua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srgbClr val="595959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2914650"/>
            <a:ext cx="8046720" cy="1557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9" y="4589467"/>
            <a:ext cx="8046719" cy="1011237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831168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9"/>
            <a:ext cx="846361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DEEF3-CBEF-4C47-B255-FF1E1C5ADDF3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30216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C266-A19C-4307-BBD7-DF76B2158506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52486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8" y="3632201"/>
            <a:ext cx="722640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B3A8E-BBE5-462E-8CB1-EB601AFBDBB1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6" y="790379"/>
            <a:ext cx="60975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4" y="2886556"/>
            <a:ext cx="60975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5710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9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9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D7238-B88E-46E0-A40E-76DF9DD6FE54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45434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1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7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9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10989-90A3-4664-B0A4-BF7CE024FE12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6" y="790379"/>
            <a:ext cx="60975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4" y="2886556"/>
            <a:ext cx="60975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6449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2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7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9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67A9-71D1-41A0-B7AF-C415C2502EF5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6859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BBD8-B525-4A84-8E03-D0E1464A38CB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85980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50" y="609601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AF2F3-33FC-4EF9-9EF3-86677F92DAF2}" type="datetime2">
              <a:rPr lang="en-US" smtClean="0">
                <a:solidFill>
                  <a:prstClr val="black"/>
                </a:solidFill>
                <a:latin typeface="Corbel"/>
              </a:rPr>
              <a:pPr/>
              <a:t>Friday, July 12, 2024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  <a:latin typeface="Corbel"/>
              </a:rPr>
              <a:t>GIS Confidential. GIS Company Capabilities. © GIS 2014 </a:t>
            </a:r>
            <a:endParaRPr lang="en-US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  <a:latin typeface="Corbel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580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253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1519"/>
            </a:lvl1pPr>
            <a:lvl2pPr marL="289346" indent="0" algn="ctr">
              <a:buNone/>
              <a:defRPr sz="1266"/>
            </a:lvl2pPr>
            <a:lvl3pPr marL="578690" indent="0" algn="ctr">
              <a:buNone/>
              <a:defRPr sz="1139"/>
            </a:lvl3pPr>
            <a:lvl4pPr marL="868036" indent="0" algn="ctr">
              <a:buNone/>
              <a:defRPr sz="1013"/>
            </a:lvl4pPr>
            <a:lvl5pPr marL="1157380" indent="0" algn="ctr">
              <a:buNone/>
              <a:defRPr sz="1013"/>
            </a:lvl5pPr>
            <a:lvl6pPr marL="1446725" indent="0" algn="ctr">
              <a:buNone/>
              <a:defRPr sz="1013"/>
            </a:lvl6pPr>
            <a:lvl7pPr marL="1736070" indent="0" algn="ctr">
              <a:buNone/>
              <a:defRPr sz="1013"/>
            </a:lvl7pPr>
            <a:lvl8pPr marL="2025415" indent="0" algn="ctr">
              <a:buNone/>
              <a:defRPr sz="1013"/>
            </a:lvl8pPr>
            <a:lvl9pPr marL="2314761" indent="0" algn="ctr">
              <a:buNone/>
              <a:defRPr sz="10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743707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1772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06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4800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0" y="1676401"/>
            <a:ext cx="4572000" cy="449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0" y="6431359"/>
            <a:ext cx="1524000" cy="331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750" b="0" i="0" smtClean="0">
                <a:solidFill>
                  <a:srgbClr val="002060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C206A975-FA00-40CA-B244-B4991589B8B8}" type="datetime1">
              <a:rPr lang="en-US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31359"/>
            <a:ext cx="1752600" cy="331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750" b="0" i="0" dirty="0">
                <a:solidFill>
                  <a:srgbClr val="002060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GIS Capabilities © GIS 2014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431359"/>
            <a:ext cx="1524000" cy="331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750" b="0" i="0" smtClean="0">
                <a:solidFill>
                  <a:srgbClr val="002060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F9F27469-798B-4253-A63F-FBE4CDAFC9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56339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670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966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311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17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87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49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473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95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70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4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804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19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667000" y="6477000"/>
            <a:ext cx="1524000" cy="331048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/>
            </a:lvl1pPr>
          </a:lstStyle>
          <a:p>
            <a:pPr>
              <a:defRPr/>
            </a:pPr>
            <a:fld id="{91987F95-8FBA-461A-B933-390A926AC17B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200" y="6477000"/>
            <a:ext cx="1752600" cy="331048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/>
            </a:lvl1pPr>
          </a:lstStyle>
          <a:p>
            <a:pPr>
              <a:defRPr/>
            </a:pPr>
            <a:r>
              <a:rPr lang="en-US" dirty="0"/>
              <a:t>GIS Capabilities © GIS 2014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267200" y="6477000"/>
            <a:ext cx="1524000" cy="331048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/>
            </a:lvl1pPr>
          </a:lstStyle>
          <a:p>
            <a:pPr>
              <a:defRPr/>
            </a:pPr>
            <a:fld id="{0CDA8092-4EE0-466B-AF87-3868E1EFFE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2001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67000" y="6450752"/>
            <a:ext cx="1524000" cy="331048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/>
            </a:lvl1pPr>
          </a:lstStyle>
          <a:p>
            <a:pPr>
              <a:defRPr/>
            </a:pPr>
            <a:fld id="{04F61479-71DF-411F-BE04-2B9F63A20C7E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450752"/>
            <a:ext cx="1752600" cy="331048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/>
            </a:lvl1pPr>
          </a:lstStyle>
          <a:p>
            <a:pPr>
              <a:defRPr/>
            </a:pPr>
            <a:r>
              <a:rPr lang="en-US" dirty="0"/>
              <a:t>GIS Capabilities © GIS 2014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67200" y="6450752"/>
            <a:ext cx="1524000" cy="331048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0" i="0"/>
            </a:lvl1pPr>
          </a:lstStyle>
          <a:p>
            <a:pPr>
              <a:defRPr/>
            </a:pPr>
            <a:fld id="{B4AC79EC-D45E-485A-9EC6-7BBD59D96F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697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11328824" y="5358975"/>
            <a:ext cx="914400" cy="331048"/>
          </a:xfrm>
          <a:prstGeom prst="rect">
            <a:avLst/>
          </a:prstGeo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b="0" i="0"/>
            </a:lvl1pPr>
          </a:lstStyle>
          <a:p>
            <a:pPr>
              <a:defRPr/>
            </a:pPr>
            <a:fld id="{23CCA9F6-6A9C-4BCE-B33D-A25DE99B528A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10909724" y="3968324"/>
            <a:ext cx="1752600" cy="331048"/>
          </a:xfrm>
          <a:prstGeom prst="rect">
            <a:avLst/>
          </a:prstGeo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b="0" i="0"/>
            </a:lvl1pPr>
          </a:lstStyle>
          <a:p>
            <a:pPr>
              <a:defRPr/>
            </a:pPr>
            <a:r>
              <a:rPr lang="en-US" dirty="0"/>
              <a:t>GIS Capabilities © GIS 2014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11544301" y="6172202"/>
            <a:ext cx="495300" cy="342900"/>
          </a:xfrm>
          <a:prstGeom prst="rect">
            <a:avLst/>
          </a:prstGeo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b="0" i="0"/>
            </a:lvl1pPr>
          </a:lstStyle>
          <a:p>
            <a:pPr>
              <a:defRPr/>
            </a:pPr>
            <a:fld id="{3C8A1FA7-C456-4550-9E9F-0AD885E663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0408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431359"/>
            <a:ext cx="1524000" cy="331048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 i="1"/>
            </a:lvl1pPr>
          </a:lstStyle>
          <a:p>
            <a:pPr>
              <a:defRPr/>
            </a:pPr>
            <a:fld id="{9DA5A125-4F91-42C2-8385-1F3E5C859B6B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200" y="6431359"/>
            <a:ext cx="1752600" cy="331048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 i="1"/>
            </a:lvl1pPr>
          </a:lstStyle>
          <a:p>
            <a:pPr>
              <a:defRPr/>
            </a:pPr>
            <a:r>
              <a:rPr lang="en-US" dirty="0"/>
              <a:t>GIS Capabilities © GIS 2014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431359"/>
            <a:ext cx="1524000" cy="331048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 i="1"/>
            </a:lvl1pPr>
          </a:lstStyle>
          <a:p>
            <a:pPr>
              <a:defRPr/>
            </a:pPr>
            <a:fld id="{041BCD6F-EE54-4E80-82C0-66EB3A6425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80689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rgbClr val="00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300" b="0" i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371600"/>
            <a:ext cx="12192000" cy="82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443038"/>
            <a:ext cx="12192000" cy="825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i="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53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55592"/>
            <a:ext cx="96012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90600" y="1627188"/>
            <a:ext cx="960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967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0" r:id="rId1"/>
    <p:sldLayoutId id="2147484921" r:id="rId2"/>
    <p:sldLayoutId id="2147484922" r:id="rId3"/>
    <p:sldLayoutId id="2147484923" r:id="rId4"/>
    <p:sldLayoutId id="2147484924" r:id="rId5"/>
    <p:sldLayoutId id="2147484925" r:id="rId6"/>
    <p:sldLayoutId id="2147484926" r:id="rId7"/>
    <p:sldLayoutId id="2147484927" r:id="rId8"/>
    <p:sldLayoutId id="2147484928" r:id="rId9"/>
    <p:sldLayoutId id="2147484929" r:id="rId10"/>
    <p:sldLayoutId id="2147484930" r:id="rId11"/>
    <p:sldLayoutId id="2147484931" r:id="rId12"/>
    <p:sldLayoutId id="2147484932" r:id="rId13"/>
  </p:sldLayoutIdLst>
  <p:transition spd="med">
    <p:fade/>
  </p:transition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rbel" panose="020B0503020204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rbel" panose="020B0503020204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rbel" panose="020B0503020204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rbel" panose="020B050302020402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rbel" panose="020B050302020402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rbel" panose="020B050302020402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rbel" panose="020B050302020402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orbel" panose="020B0503020204020204" pitchFamily="34" charset="0"/>
        </a:defRPr>
      </a:lvl9pPr>
    </p:titleStyle>
    <p:bodyStyle>
      <a:lvl1pPr marL="204788" indent="-204788" algn="l" rtl="0" fontAlgn="base">
        <a:lnSpc>
          <a:spcPct val="90000"/>
        </a:lnSpc>
        <a:spcBef>
          <a:spcPts val="13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1pPr>
      <a:lvl2pPr marL="410766" indent="-17145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002060"/>
          </a:solidFill>
          <a:latin typeface="+mn-lt"/>
          <a:ea typeface="+mn-ea"/>
          <a:cs typeface="+mn-cs"/>
        </a:defRPr>
      </a:lvl2pPr>
      <a:lvl3pPr marL="616744" indent="-171450" algn="l" rtl="0" fontAlgn="base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2060"/>
          </a:solidFill>
          <a:latin typeface="+mn-lt"/>
          <a:ea typeface="+mn-ea"/>
          <a:cs typeface="+mn-cs"/>
        </a:defRPr>
      </a:lvl3pPr>
      <a:lvl4pPr marL="822722" indent="-171450" algn="l" rtl="0" fontAlgn="base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002060"/>
          </a:solidFill>
          <a:latin typeface="+mn-lt"/>
          <a:ea typeface="+mn-ea"/>
          <a:cs typeface="+mn-cs"/>
        </a:defRPr>
      </a:lvl4pPr>
      <a:lvl5pPr marL="994172" indent="-171450" algn="l" rtl="0" fontAlgn="base">
        <a:lnSpc>
          <a:spcPct val="9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rgbClr val="002060"/>
          </a:solidFill>
          <a:latin typeface="+mn-lt"/>
          <a:ea typeface="+mn-ea"/>
          <a:cs typeface="+mn-cs"/>
        </a:defRPr>
      </a:lvl5pPr>
      <a:lvl6pPr marL="11658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3373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680210" indent="-17145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92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1" r:id="rId1"/>
    <p:sldLayoutId id="2147485062" r:id="rId2"/>
    <p:sldLayoutId id="2147485063" r:id="rId3"/>
    <p:sldLayoutId id="2147485064" r:id="rId4"/>
    <p:sldLayoutId id="2147485065" r:id="rId5"/>
    <p:sldLayoutId id="2147485066" r:id="rId6"/>
    <p:sldLayoutId id="2147485067" r:id="rId7"/>
    <p:sldLayoutId id="2147485068" r:id="rId8"/>
    <p:sldLayoutId id="2147485069" r:id="rId9"/>
    <p:sldLayoutId id="2147485070" r:id="rId10"/>
    <p:sldLayoutId id="2147485071" r:id="rId11"/>
    <p:sldLayoutId id="2147485072" r:id="rId12"/>
    <p:sldLayoutId id="2147485073" r:id="rId13"/>
    <p:sldLayoutId id="2147485074" r:id="rId14"/>
    <p:sldLayoutId id="2147485075" r:id="rId15"/>
    <p:sldLayoutId id="2147485076" r:id="rId16"/>
    <p:sldLayoutId id="2147485077" r:id="rId17"/>
    <p:sldLayoutId id="2147485078" r:id="rId1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8" y="-8467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3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8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0" r:id="rId1"/>
    <p:sldLayoutId id="2147485081" r:id="rId2"/>
    <p:sldLayoutId id="2147485082" r:id="rId3"/>
    <p:sldLayoutId id="2147485083" r:id="rId4"/>
    <p:sldLayoutId id="2147485084" r:id="rId5"/>
    <p:sldLayoutId id="2147485085" r:id="rId6"/>
    <p:sldLayoutId id="2147485086" r:id="rId7"/>
    <p:sldLayoutId id="2147485087" r:id="rId8"/>
    <p:sldLayoutId id="2147485088" r:id="rId9"/>
    <p:sldLayoutId id="2147485089" r:id="rId10"/>
    <p:sldLayoutId id="2147485090" r:id="rId11"/>
    <p:sldLayoutId id="2147485091" r:id="rId12"/>
    <p:sldLayoutId id="2147485092" r:id="rId13"/>
    <p:sldLayoutId id="2147485093" r:id="rId14"/>
    <p:sldLayoutId id="2147485094" r:id="rId15"/>
    <p:sldLayoutId id="2147485095" r:id="rId16"/>
    <p:sldLayoutId id="21474850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6ADDF-EE27-4BA7-A216-8304AEF1EE44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6ED56-4412-46FC-99FB-0B3538BCD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3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8" r:id="rId1"/>
    <p:sldLayoutId id="2147485099" r:id="rId2"/>
    <p:sldLayoutId id="2147485100" r:id="rId3"/>
    <p:sldLayoutId id="2147485101" r:id="rId4"/>
    <p:sldLayoutId id="2147485102" r:id="rId5"/>
    <p:sldLayoutId id="2147485103" r:id="rId6"/>
    <p:sldLayoutId id="2147485104" r:id="rId7"/>
    <p:sldLayoutId id="2147485105" r:id="rId8"/>
    <p:sldLayoutId id="2147485106" r:id="rId9"/>
    <p:sldLayoutId id="2147485107" r:id="rId10"/>
    <p:sldLayoutId id="21474851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.gif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9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7.gif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.png"/><Relationship Id="rId5" Type="http://schemas.openxmlformats.org/officeDocument/2006/relationships/image" Target="../media/image17.gif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5.png"/><Relationship Id="rId5" Type="http://schemas.openxmlformats.org/officeDocument/2006/relationships/image" Target="../media/image17.gif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7.gif"/><Relationship Id="rId5" Type="http://schemas.openxmlformats.org/officeDocument/2006/relationships/image" Target="../media/image37.jpe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5.png"/><Relationship Id="rId5" Type="http://schemas.openxmlformats.org/officeDocument/2006/relationships/image" Target="../media/image17.gif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.gif"/><Relationship Id="rId5" Type="http://schemas.openxmlformats.org/officeDocument/2006/relationships/image" Target="../media/image21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1.png"/><Relationship Id="rId4" Type="http://schemas.openxmlformats.org/officeDocument/2006/relationships/image" Target="../media/image1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4.png"/><Relationship Id="rId5" Type="http://schemas.openxmlformats.org/officeDocument/2006/relationships/image" Target="../media/image17.gif"/><Relationship Id="rId4" Type="http://schemas.openxmlformats.org/officeDocument/2006/relationships/image" Target="../media/image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.gif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0.jpeg"/><Relationship Id="rId5" Type="http://schemas.openxmlformats.org/officeDocument/2006/relationships/image" Target="../media/image17.gif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7.gif"/><Relationship Id="rId4" Type="http://schemas.openxmlformats.org/officeDocument/2006/relationships/image" Target="../media/image12.jpeg"/><Relationship Id="rId9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9.pn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3D2740-4E83-1E58-26CD-245287EE3F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0600" cy="6858000"/>
          </a:xfrm>
          <a:prstGeom prst="rect">
            <a:avLst/>
          </a:prstGeom>
          <a:noFill/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3" r="27653"/>
          <a:stretch/>
        </p:blipFill>
        <p:spPr>
          <a:xfrm>
            <a:off x="7467600" y="0"/>
            <a:ext cx="4724400" cy="68580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048000"/>
            <a:ext cx="2715435" cy="2757396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0E831E39-5CF5-4958-B55A-23C6419362F8}"/>
              </a:ext>
            </a:extLst>
          </p:cNvPr>
          <p:cNvSpPr txBox="1">
            <a:spLocks/>
          </p:cNvSpPr>
          <p:nvPr/>
        </p:nvSpPr>
        <p:spPr bwMode="auto">
          <a:xfrm>
            <a:off x="457201" y="196920"/>
            <a:ext cx="7010400" cy="26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864" tIns="28932" rIns="57864" bIns="28932" numCol="1" anchor="b" anchorCtr="0" compatLnSpc="1">
            <a:prstTxWarp prst="textNoShape">
              <a:avLst/>
            </a:prstTxWarp>
            <a:normAutofit fontScale="97500" lnSpcReduction="100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85763">
              <a:defRPr/>
            </a:pPr>
            <a:r>
              <a:rPr lang="en-US" altLang="en-US" sz="2500" i="0" dirty="0">
                <a:ln>
                  <a:noFill/>
                </a:ln>
                <a:solidFill>
                  <a:srgbClr val="071E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TERREBONNE LEVEE &amp; CONSERVATION DISTRICT</a:t>
            </a:r>
          </a:p>
          <a:p>
            <a:pPr algn="ctr" defTabSz="385763">
              <a:defRPr/>
            </a:pPr>
            <a:endParaRPr lang="en-US" altLang="en-US" sz="1772" i="0" dirty="0">
              <a:ln>
                <a:noFill/>
              </a:ln>
              <a:solidFill>
                <a:srgbClr val="071E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>
              <a:defRPr/>
            </a:pPr>
            <a:endParaRPr lang="en-US" altLang="en-US" sz="1772" i="0" dirty="0">
              <a:ln>
                <a:noFill/>
              </a:ln>
              <a:solidFill>
                <a:srgbClr val="071E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>
              <a:defRPr/>
            </a:pPr>
            <a:endParaRPr lang="en-US" altLang="en-US" sz="1772" i="0" dirty="0">
              <a:ln>
                <a:noFill/>
              </a:ln>
              <a:solidFill>
                <a:srgbClr val="071E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>
              <a:defRPr/>
            </a:pPr>
            <a:r>
              <a:rPr lang="en-US" altLang="en-US" sz="2125" i="0" dirty="0">
                <a:ln>
                  <a:noFill/>
                </a:ln>
                <a:solidFill>
                  <a:srgbClr val="071E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ST. TAMMANY LEVEE, DRAINAGE &amp; CONSERVATION DISTRICT BOARD MEETING</a:t>
            </a:r>
          </a:p>
          <a:p>
            <a:pPr algn="ctr" defTabSz="385763">
              <a:defRPr/>
            </a:pPr>
            <a:endParaRPr lang="en-US" altLang="en-US" sz="2125" i="0" dirty="0">
              <a:ln>
                <a:noFill/>
              </a:ln>
              <a:solidFill>
                <a:srgbClr val="071E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>
              <a:defRPr/>
            </a:pPr>
            <a:r>
              <a:rPr lang="en-US" altLang="en-US" sz="2125" i="0" dirty="0">
                <a:ln>
                  <a:noFill/>
                </a:ln>
                <a:solidFill>
                  <a:srgbClr val="071E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TLCD PROJECT UPDATES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2F1B5BDA-642E-43C8-8F5D-2415CE294883}"/>
              </a:ext>
            </a:extLst>
          </p:cNvPr>
          <p:cNvSpPr txBox="1">
            <a:spLocks/>
          </p:cNvSpPr>
          <p:nvPr/>
        </p:nvSpPr>
        <p:spPr bwMode="auto">
          <a:xfrm>
            <a:off x="1838729" y="5587282"/>
            <a:ext cx="4371976" cy="78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864" tIns="28932" rIns="57864" bIns="28932" numCol="1" anchor="b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85763">
              <a:defRPr/>
            </a:pPr>
            <a:r>
              <a:rPr lang="en-US" altLang="en-US" sz="1800" b="0" i="0" dirty="0">
                <a:ln>
                  <a:noFill/>
                </a:ln>
                <a:solidFill>
                  <a:srgbClr val="0026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17, 2024</a:t>
            </a:r>
          </a:p>
        </p:txBody>
      </p:sp>
    </p:spTree>
    <p:extLst>
      <p:ext uri="{BB962C8B-B14F-4D97-AF65-F5344CB8AC3E}">
        <p14:creationId xmlns:p14="http://schemas.microsoft.com/office/powerpoint/2010/main" val="18771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E0C4A37D-8F6F-49BC-BF51-A9F881AA69A5}"/>
              </a:ext>
            </a:extLst>
          </p:cNvPr>
          <p:cNvSpPr txBox="1">
            <a:spLocks/>
          </p:cNvSpPr>
          <p:nvPr/>
        </p:nvSpPr>
        <p:spPr bwMode="auto">
          <a:xfrm>
            <a:off x="1905000" y="1828800"/>
            <a:ext cx="678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864" tIns="28932" rIns="57864" bIns="28932" numCol="1" anchor="b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85763" eaLnBrk="1" hangingPunct="1">
              <a:defRPr/>
            </a:pPr>
            <a:r>
              <a:rPr lang="en-US" altLang="en-US" sz="6000" i="0" dirty="0">
                <a:ln>
                  <a:noFill/>
                </a:ln>
                <a:solidFill>
                  <a:srgbClr val="0026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FLOOD CONTROL STRUCTURE PROJECTS</a:t>
            </a: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0026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3F3F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496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887200" cy="655320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715000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7668" y="228600"/>
            <a:ext cx="7116663" cy="3471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142875" eaLnBrk="1" fontAlgn="auto" hangingPunct="1">
              <a:spcBef>
                <a:spcPts val="0"/>
              </a:spcBef>
              <a:spcAft>
                <a:spcPts val="0"/>
              </a:spcAft>
              <a:defRPr sz="1656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BAYOU PETIT CAILLOU FLOODGATE IMPROVEMENTS – COMPLETE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3F02C2-78EB-480B-8623-03EBE97604F8}"/>
              </a:ext>
            </a:extLst>
          </p:cNvPr>
          <p:cNvSpPr txBox="1"/>
          <p:nvPr/>
        </p:nvSpPr>
        <p:spPr>
          <a:xfrm>
            <a:off x="8839200" y="4344638"/>
            <a:ext cx="3029093" cy="1217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	GIS Engineering, LLC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	</a:t>
            </a:r>
            <a:r>
              <a:rPr lang="en-US" sz="1000" i="0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Sealevel</a:t>
            </a: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Construction, Inc.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Cost:			$2.2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 	FEMA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Features: 			(5) 8’x8’ &amp; (7) 3’x3’ Flap Gates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9EC724-263C-4A0F-A4E5-C2EDC9C48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6" y="3815595"/>
            <a:ext cx="2098476" cy="2662628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5620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F8E0FF-033B-49D0-BA37-85903659BD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27602" r="21566" b="19681"/>
          <a:stretch/>
        </p:blipFill>
        <p:spPr>
          <a:xfrm>
            <a:off x="152400" y="3076774"/>
            <a:ext cx="11887199" cy="3628826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6F9C8E-1461-4F59-A9B5-9F4F67A92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2" r="9309" b="22187"/>
          <a:stretch/>
        </p:blipFill>
        <p:spPr>
          <a:xfrm>
            <a:off x="152400" y="152399"/>
            <a:ext cx="11887199" cy="3381057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895600" y="257511"/>
            <a:ext cx="6310095" cy="3471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56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BUSH &amp; PLACID FLOODGATE IMPROVEMENTS – IN 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3F02C2-78EB-480B-8623-03EBE97604F8}"/>
              </a:ext>
            </a:extLst>
          </p:cNvPr>
          <p:cNvSpPr txBox="1"/>
          <p:nvPr/>
        </p:nvSpPr>
        <p:spPr>
          <a:xfrm>
            <a:off x="8610600" y="1887871"/>
            <a:ext cx="3288481" cy="14487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GIS Engineering, LLC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TBD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Cost:		Estimated $6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FEMA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Features: 		(5) 8’x8’ Flap Gates at Placid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(10) 8’x8’ Flap Gates at Bush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5047BB-C9B8-4556-AD83-5ED70A0DC1F0}"/>
              </a:ext>
            </a:extLst>
          </p:cNvPr>
          <p:cNvCxnSpPr>
            <a:cxnSpLocks/>
          </p:cNvCxnSpPr>
          <p:nvPr/>
        </p:nvCxnSpPr>
        <p:spPr>
          <a:xfrm>
            <a:off x="152400" y="3581400"/>
            <a:ext cx="11887199" cy="0"/>
          </a:xfrm>
          <a:prstGeom prst="line">
            <a:avLst/>
          </a:prstGeom>
          <a:ln w="76200"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AA17853-16A3-49AB-AE59-4BE1C11B0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424" y="1380257"/>
            <a:ext cx="286477" cy="232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EBB79B-D5B2-41AD-9B1A-7BD7EF481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046" y="1380257"/>
            <a:ext cx="286477" cy="2320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41846F-E63C-499E-B079-59CE23A88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268" y="1377766"/>
            <a:ext cx="286477" cy="2320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BF2FA1-0111-4CB9-8D07-87CC2E64A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438" y="1377765"/>
            <a:ext cx="286477" cy="2320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0B7555-2C16-4417-A2FD-90DC762DB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197" y="1359881"/>
            <a:ext cx="286477" cy="2320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10B30-380B-454F-B60C-918914314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991" y="1359880"/>
            <a:ext cx="286477" cy="232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B5383E-0725-42F8-B0DB-7D44823B8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529" y="1359880"/>
            <a:ext cx="286477" cy="2320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F82D3C-E590-446C-A88B-60B1889BE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763" y="1356361"/>
            <a:ext cx="286477" cy="2320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2D750B-52CF-4A4E-8FA1-AEB4CBC0E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240" y="1360757"/>
            <a:ext cx="286477" cy="232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B8803E-0DC5-40B0-ABB4-A6394DC92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999" y="1366031"/>
            <a:ext cx="286477" cy="2320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1A744B-1A18-4A0C-A093-95560E1FE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15757">
            <a:off x="7846967" y="3754911"/>
            <a:ext cx="342578" cy="2774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A19F50-691E-4E98-AF0C-EA4AABCAD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6285">
            <a:off x="7601110" y="3877264"/>
            <a:ext cx="342578" cy="2774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73C391-664F-4385-8243-2A3EF282C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6285">
            <a:off x="5193158" y="4994624"/>
            <a:ext cx="342578" cy="2774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24923A-837B-40B4-B6F6-0D9F56A49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6285">
            <a:off x="4732632" y="5211007"/>
            <a:ext cx="342578" cy="2774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C23A0E-55D2-4E11-B426-C6A6AE64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86285">
            <a:off x="4969848" y="5102815"/>
            <a:ext cx="342578" cy="2774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A90D1D8-0BDB-3FF1-81FE-0D55FD928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61" y="2519659"/>
            <a:ext cx="2098476" cy="2662628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50DB544-64C9-6077-AAA2-2BE3D7C07E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715000"/>
            <a:ext cx="84420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1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52400"/>
            <a:ext cx="11887200" cy="655320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715000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2136" y="283041"/>
            <a:ext cx="7527727" cy="3471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142875" eaLnBrk="1" fontAlgn="auto" hangingPunct="1">
              <a:spcBef>
                <a:spcPts val="0"/>
              </a:spcBef>
              <a:spcAft>
                <a:spcPts val="0"/>
              </a:spcAft>
              <a:defRPr sz="1656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BAYOU GRAND CAILLOU FLOODGATE MAINTENANCE – COMPLETE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3F02C2-78EB-480B-8623-03EBE97604F8}"/>
              </a:ext>
            </a:extLst>
          </p:cNvPr>
          <p:cNvSpPr txBox="1"/>
          <p:nvPr/>
        </p:nvSpPr>
        <p:spPr>
          <a:xfrm>
            <a:off x="8889024" y="914400"/>
            <a:ext cx="3029093" cy="14487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	Delta Coast Consultants, LLC 							GIS Engineering, LLC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	</a:t>
            </a:r>
            <a:r>
              <a:rPr lang="en-US" sz="1000" i="0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Sealevel</a:t>
            </a: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Construction, Inc.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Cost:			$2.2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 	TLCD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Features: 			Maintenance Dry Dock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9EC724-263C-4A0F-A4E5-C2EDC9C48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29" y="4333526"/>
            <a:ext cx="3839972" cy="2159983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825C7-1F27-662E-9150-63C098529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600" y="2514600"/>
            <a:ext cx="1706372" cy="2309427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37671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E0C4A37D-8F6F-49BC-BF51-A9F881AA69A5}"/>
              </a:ext>
            </a:extLst>
          </p:cNvPr>
          <p:cNvSpPr txBox="1">
            <a:spLocks/>
          </p:cNvSpPr>
          <p:nvPr/>
        </p:nvSpPr>
        <p:spPr bwMode="auto">
          <a:xfrm>
            <a:off x="1905000" y="1828800"/>
            <a:ext cx="678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864" tIns="28932" rIns="57864" bIns="28932" numCol="1" anchor="b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85763" eaLnBrk="1" hangingPunct="1">
              <a:defRPr/>
            </a:pPr>
            <a:r>
              <a:rPr lang="en-US" altLang="en-US" sz="6000" i="0" dirty="0">
                <a:ln>
                  <a:noFill/>
                </a:ln>
                <a:solidFill>
                  <a:srgbClr val="0026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LEVEE IMPROVEMENT PROJECTS</a:t>
            </a: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0026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3F3F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02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152400"/>
            <a:ext cx="11887200" cy="655320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715000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5139" y="228600"/>
            <a:ext cx="8031672" cy="352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NON-MTG – DULARGE WEST LEVEE BETTERMENT (+9) – PENDING AWARD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607" y="762000"/>
            <a:ext cx="4091820" cy="2301648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27874D-9E1A-E069-44AC-33A78970E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11" y="5718044"/>
            <a:ext cx="839618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2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52400"/>
            <a:ext cx="11887200" cy="655320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824" y="5718044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9338" y="228600"/>
            <a:ext cx="8333324" cy="352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NON-MTG – DULARGE EAST LEVEE BETTERMENT (+12) – IN CONSTRUCTION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400" y="1981200"/>
            <a:ext cx="4236466" cy="2383011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8845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52400"/>
            <a:ext cx="11887200" cy="655320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824" y="5718044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8963" y="230104"/>
            <a:ext cx="6574074" cy="352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E LEVEE IMPROVEMENTS (+15) – IN CONSTRUCTION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0" y="2286001"/>
            <a:ext cx="3449622" cy="2161863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96084-E26F-41B3-9EC5-E57B19E29242}"/>
              </a:ext>
            </a:extLst>
          </p:cNvPr>
          <p:cNvSpPr txBox="1"/>
          <p:nvPr/>
        </p:nvSpPr>
        <p:spPr>
          <a:xfrm>
            <a:off x="304801" y="762000"/>
            <a:ext cx="2971800" cy="1371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	Delta Coast Consultants, LLC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	Onshore Materials, LLC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Cost:			$11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 	CPRA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Fill: 			530k Cubic Yards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Completion: 		July 2024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F68C70-70B2-4C22-8274-F472C62FA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11" y="5718044"/>
            <a:ext cx="839618" cy="857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AC7F76-3737-48BF-8B3C-C3C3B7212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67" y="4327167"/>
            <a:ext cx="2019152" cy="2151056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72428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887200" cy="655320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506" y="5715000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0883" y="258129"/>
            <a:ext cx="7224117" cy="3471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56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G-1/G-2A LEVEE IMPROVEMENTS (+15) – IN CONSTRUCTION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91000"/>
            <a:ext cx="4066174" cy="2287223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3F02C2-78EB-480B-8623-03EBE97604F8}"/>
              </a:ext>
            </a:extLst>
          </p:cNvPr>
          <p:cNvSpPr txBox="1"/>
          <p:nvPr/>
        </p:nvSpPr>
        <p:spPr>
          <a:xfrm>
            <a:off x="318227" y="2591773"/>
            <a:ext cx="3071864" cy="1371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	Delta Coast Consultants, LLC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	Onshore Materials, LLC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Cost:			$2.25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 	CPRA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Fill: 			96k Cubic Yards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Completion: 		July 2024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F25C10-5E7B-4E0E-BD3C-0D218E84E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700346"/>
            <a:ext cx="839618" cy="857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0DDBB9-A26D-4DBF-8C09-11BBD8932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1219200"/>
            <a:ext cx="3007396" cy="1818906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72605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52400"/>
            <a:ext cx="11887200" cy="6553199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114" y="5807319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8330" y="171740"/>
            <a:ext cx="6935340" cy="352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G-2B LEVEE IMPROVEMENTS (+15) – IN CONSTRUCTION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9734B-F3A5-4F6B-8BE0-C2E0CF5B6390}"/>
              </a:ext>
            </a:extLst>
          </p:cNvPr>
          <p:cNvSpPr txBox="1"/>
          <p:nvPr/>
        </p:nvSpPr>
        <p:spPr>
          <a:xfrm>
            <a:off x="8686800" y="1584656"/>
            <a:ext cx="3226921" cy="14487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Engineer:	Delta Coast Consultants, LLC</a:t>
            </a:r>
          </a:p>
          <a:p>
            <a:endParaRPr lang="en-US" sz="10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Contractor: 	Construction Site Specialties, LLC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Total Cost:	$4.5 Million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Funded By:	CPRA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Total Fill: 	200k Cubic Yards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Completion: 	Late Summer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A8FBCA-D65A-4593-A3F0-72A7207CE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4114800"/>
            <a:ext cx="4038601" cy="2276423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B192DC-A683-488E-94DE-FBA4F5F5CF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791200"/>
            <a:ext cx="839618" cy="857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4CBD9B-CFF4-49E9-B474-311CDFEF6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1493228"/>
            <a:ext cx="4038602" cy="2276423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04508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544116-42B6-FFF8-7C93-771E33FEC8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rgbClr val="CDD0D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10600" cy="6858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47C3C5-48AE-2225-CF9D-85346F4C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rgbClr val="CDD0D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8610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FFA271-DDBD-4900-B7CF-1069D7B506A5}"/>
              </a:ext>
            </a:extLst>
          </p:cNvPr>
          <p:cNvSpPr txBox="1"/>
          <p:nvPr/>
        </p:nvSpPr>
        <p:spPr>
          <a:xfrm>
            <a:off x="2469407" y="258129"/>
            <a:ext cx="7253186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4284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MORGANZA TO THE GULF TIMELINE</a:t>
            </a:r>
            <a:endParaRPr lang="en-US" sz="1875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A3FAA-3310-4F33-8159-E50AE1BEA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2536" r="1439" b="2241"/>
          <a:stretch/>
        </p:blipFill>
        <p:spPr>
          <a:xfrm>
            <a:off x="1066800" y="296112"/>
            <a:ext cx="10058400" cy="63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83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887200" cy="6553199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5403" y="257516"/>
            <a:ext cx="6141193" cy="352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G-2C LEVEE IMPROVEMENTS (+15) – COMPLETE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89734B-F3A5-4F6B-8BE0-C2E0CF5B6390}"/>
              </a:ext>
            </a:extLst>
          </p:cNvPr>
          <p:cNvSpPr txBox="1"/>
          <p:nvPr/>
        </p:nvSpPr>
        <p:spPr>
          <a:xfrm>
            <a:off x="396147" y="1295400"/>
            <a:ext cx="3325342" cy="1217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	Delta Coast Consultants, LLC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	Construction Site Specialties, LLC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Cost:			$2.5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 	CPRA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Fill: 			110k Cubic Yards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F5B977-9CA6-463A-82AE-A901EB7B8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715000"/>
            <a:ext cx="839618" cy="857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77275E-480C-4E99-8B18-A2ECE0261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646" y="4572000"/>
            <a:ext cx="3007396" cy="1818906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45074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887200" cy="655320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791200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7544" y="256278"/>
            <a:ext cx="5936912" cy="352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H-1 LEVEE IMPROVEMENTS (+15) – COMPLETE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E55E02-85B3-4B51-A272-EAA2167598AE}"/>
              </a:ext>
            </a:extLst>
          </p:cNvPr>
          <p:cNvSpPr txBox="1"/>
          <p:nvPr/>
        </p:nvSpPr>
        <p:spPr>
          <a:xfrm>
            <a:off x="8915400" y="2590800"/>
            <a:ext cx="2971800" cy="12179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Engineer:	GIS Engineering, LLC 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Contractor: 	Vantage Contractors, LLC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Total Cost:	$2.7 Million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Funded By:	FEMA &amp; TLCD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Total Fill: 	85k Cubic Yards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DFA5D3-D53D-4DB3-B9D2-44AC0F0D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343400"/>
            <a:ext cx="3385365" cy="2047506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52667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887200" cy="655320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791200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1363" y="246867"/>
            <a:ext cx="6269274" cy="352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H-2/H-3 LEVEE IMPROVEMENTS (+15) – IN DESIGN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91000"/>
            <a:ext cx="4050544" cy="2278431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E55E02-85B3-4B51-A272-EAA2167598AE}"/>
              </a:ext>
            </a:extLst>
          </p:cNvPr>
          <p:cNvSpPr txBox="1"/>
          <p:nvPr/>
        </p:nvSpPr>
        <p:spPr>
          <a:xfrm>
            <a:off x="355085" y="2590800"/>
            <a:ext cx="2625328" cy="14487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	GIS Engineering, LLC 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	TBD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Cost:					Estimated $13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 	CPRA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Fill: 			500k Cubic Yards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Bidding:				Late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0C82B-0FE9-4562-AF9C-9C52787FB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766372"/>
            <a:ext cx="2098476" cy="2662628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5C1FD-4519-4E64-B5A5-64B74B24C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87" y="5791200"/>
            <a:ext cx="839618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1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52400"/>
            <a:ext cx="11887200" cy="654594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715000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9406" y="203735"/>
            <a:ext cx="7360393" cy="352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REACH I LEVEE IMPROVEMENTS (+14) – IN CONSTRUCTION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E55E02-85B3-4B51-A272-EAA2167598AE}"/>
              </a:ext>
            </a:extLst>
          </p:cNvPr>
          <p:cNvSpPr txBox="1"/>
          <p:nvPr/>
        </p:nvSpPr>
        <p:spPr>
          <a:xfrm>
            <a:off x="456120" y="4356783"/>
            <a:ext cx="2896680" cy="14487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	T. Baker Smith 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	</a:t>
            </a:r>
            <a:r>
              <a:rPr lang="en-US" sz="1000" i="0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Sealevel</a:t>
            </a: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Construction, Inc.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Cost:			$2.5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 	CPRA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Fill: 			87k Cubic Yards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Completion:		Late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63BA96-4D12-4F2B-AFBB-6D6CC4143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29" y="5715000"/>
            <a:ext cx="839618" cy="857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5A4311-82EE-490A-ADDF-67FE3168B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371600"/>
            <a:ext cx="2098476" cy="2662628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5079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r="6276"/>
          <a:stretch/>
        </p:blipFill>
        <p:spPr>
          <a:xfrm>
            <a:off x="152400" y="152400"/>
            <a:ext cx="11887199" cy="6553199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715000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3762" y="234736"/>
            <a:ext cx="5964474" cy="352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J-3 LEVEE IMPROVEMENTS (+15) – COMPLETE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45DC8-A11C-4CA4-85F5-D789F91C2E32}"/>
              </a:ext>
            </a:extLst>
          </p:cNvPr>
          <p:cNvSpPr txBox="1"/>
          <p:nvPr/>
        </p:nvSpPr>
        <p:spPr>
          <a:xfrm>
            <a:off x="4923770" y="4899330"/>
            <a:ext cx="3446264" cy="1371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	All South Consulting Engineers, LLC </a:t>
            </a:r>
          </a:p>
          <a:p>
            <a:pPr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	Onshore Materials, LLC &amp; 											Low Land Construction Co., Inc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Cost:			$1.5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 	CPRA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Fill: 			100k Cubic Yards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EFF153-FD01-47AA-9937-EE0FB53DD8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36" y="5715000"/>
            <a:ext cx="839618" cy="857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0C1A65-32E0-4A6D-B7BC-9D059F4C5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9721" y="4574824"/>
            <a:ext cx="3123895" cy="1900332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33710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887199" cy="655320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506" y="5715000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8962" y="238546"/>
            <a:ext cx="6574074" cy="352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K LEVEE IMPROVEMENTS (+11) – IN CONSTRUCTION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45DC8-A11C-4CA4-85F5-D789F91C2E32}"/>
              </a:ext>
            </a:extLst>
          </p:cNvPr>
          <p:cNvSpPr txBox="1"/>
          <p:nvPr/>
        </p:nvSpPr>
        <p:spPr>
          <a:xfrm>
            <a:off x="304800" y="2589186"/>
            <a:ext cx="3497107" cy="16796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All South Consulting Engineers, LLC Contractor: 	Onshore Materials, LLC &amp; 												Low Land Construction Co., Inc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Cost:		$4.6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TLCD, TPCG, SLLD, NLLD, LPG, CPRA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Fill: 		200k Cubic Yards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Completion:	Late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EF5AFD-6085-4305-91D8-F10CCB242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19600"/>
            <a:ext cx="3774327" cy="2123059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9B5FC7-B879-4C89-8D68-08A40EC40E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5065" r="10000" b="22078"/>
          <a:stretch/>
        </p:blipFill>
        <p:spPr>
          <a:xfrm rot="5400000">
            <a:off x="8958294" y="1229309"/>
            <a:ext cx="3723412" cy="2047876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B240BC-8926-3538-E600-D67A4218D4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715000"/>
            <a:ext cx="839618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7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1887199" cy="655320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186" y="5713431"/>
            <a:ext cx="844205" cy="85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4662" y="241087"/>
            <a:ext cx="6802674" cy="352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L LEVEE &amp; IMPROVEMENTS (+12) – IN CONSTRUCTION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45DC8-A11C-4CA4-85F5-D789F91C2E32}"/>
              </a:ext>
            </a:extLst>
          </p:cNvPr>
          <p:cNvSpPr txBox="1"/>
          <p:nvPr/>
        </p:nvSpPr>
        <p:spPr>
          <a:xfrm>
            <a:off x="9144000" y="3231828"/>
            <a:ext cx="2770708" cy="14487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	Angelette Design, LLC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	Onshore Materials, LLC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Cost:			$20.2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 	CPRA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Fill: 			600k Cubic Yards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Completion:		Late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EF5AFD-6085-4305-91D8-F10CCB242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27302"/>
            <a:ext cx="3886200" cy="2185988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F1B20D-BE52-4BAD-B67E-034C523FA1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45" y="5713431"/>
            <a:ext cx="839618" cy="857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A4864-5762-4DA4-975B-F689D680B5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715944"/>
            <a:ext cx="4157191" cy="2338419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9E3DBE-5749-47B9-8C20-20E621E1D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394607"/>
            <a:ext cx="2590800" cy="1721335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5472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61105-02C5-3714-174E-9857525C98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rgbClr val="CDD0D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DE88E89A-A3EF-152E-314D-0026766FEEBE}"/>
              </a:ext>
            </a:extLst>
          </p:cNvPr>
          <p:cNvSpPr txBox="1">
            <a:spLocks/>
          </p:cNvSpPr>
          <p:nvPr/>
        </p:nvSpPr>
        <p:spPr bwMode="auto">
          <a:xfrm>
            <a:off x="2705100" y="228600"/>
            <a:ext cx="678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864" tIns="28932" rIns="57864" bIns="28932" numCol="1" anchor="b" anchorCtr="0" compatLnSpc="1">
            <a:prstTxWarp prst="textNoShape">
              <a:avLst/>
            </a:prstTxWarp>
            <a:normAutofit fontScale="900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85763" eaLnBrk="1" hangingPunct="1">
              <a:defRPr/>
            </a:pPr>
            <a:r>
              <a:rPr lang="en-US" altLang="en-US" sz="3300" i="0" u="sng" dirty="0">
                <a:ln>
                  <a:noFill/>
                </a:ln>
                <a:solidFill>
                  <a:srgbClr val="0026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USACE MTG PROJECTS</a:t>
            </a:r>
            <a:endParaRPr lang="en-US" altLang="en-US" sz="1181" b="0" i="0" u="sng" dirty="0">
              <a:ln>
                <a:noFill/>
              </a:ln>
              <a:solidFill>
                <a:srgbClr val="0026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3F3F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66AF3-E432-8DCC-E472-4F228B529790}"/>
              </a:ext>
            </a:extLst>
          </p:cNvPr>
          <p:cNvSpPr txBox="1"/>
          <p:nvPr/>
        </p:nvSpPr>
        <p:spPr>
          <a:xfrm>
            <a:off x="1066800" y="1093938"/>
            <a:ext cx="10058400" cy="553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ICWW SECTOR GATES (EAST &amp; WEST)</a:t>
            </a:r>
            <a:r>
              <a:rPr lang="en-US" sz="2000" i="0" u="dotted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DESIGN</a:t>
            </a:r>
          </a:p>
          <a:p>
            <a:pPr>
              <a:lnSpc>
                <a:spcPct val="200000"/>
              </a:lnSpc>
            </a:pP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REACH A LEVEE</a:t>
            </a:r>
            <a:r>
              <a:rPr lang="en-US" sz="2000" i="0" u="dotted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AWARD JULY 2024</a:t>
            </a:r>
          </a:p>
          <a:p>
            <a:pPr>
              <a:lnSpc>
                <a:spcPct val="200000"/>
              </a:lnSpc>
            </a:pP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REACH F LEVEE IMPROVEMENTS</a:t>
            </a:r>
            <a:r>
              <a:rPr lang="en-US" sz="2000" i="0" u="dotted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DESIGN</a:t>
            </a:r>
          </a:p>
          <a:p>
            <a:pPr>
              <a:lnSpc>
                <a:spcPct val="200000"/>
              </a:lnSpc>
            </a:pP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BAYOU TERREBONNE SECTOR GATE</a:t>
            </a:r>
            <a:r>
              <a:rPr lang="en-US" sz="2000" i="0" u="dotted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DESIGN</a:t>
            </a:r>
          </a:p>
          <a:p>
            <a:pPr>
              <a:lnSpc>
                <a:spcPct val="200000"/>
              </a:lnSpc>
            </a:pP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HUMBLE CANAL PRELOAD</a:t>
            </a:r>
            <a:r>
              <a:rPr lang="en-US" sz="2000" i="0" u="dotted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</a:t>
            </a:r>
          </a:p>
          <a:p>
            <a:pPr>
              <a:lnSpc>
                <a:spcPct val="200000"/>
              </a:lnSpc>
            </a:pP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HUMBLE CANAL SECTOR GATE	</a:t>
            </a:r>
            <a:r>
              <a:rPr lang="en-US" sz="2000" i="0" u="dotted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DESIGN</a:t>
            </a:r>
          </a:p>
          <a:p>
            <a:pPr>
              <a:lnSpc>
                <a:spcPct val="200000"/>
              </a:lnSpc>
            </a:pP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REACH J-2 LEVEE IMPROVEMENTS</a:t>
            </a:r>
            <a:r>
              <a:rPr lang="en-US" sz="2000" i="0" u="dotted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DESIGN</a:t>
            </a:r>
          </a:p>
          <a:p>
            <a:pPr>
              <a:lnSpc>
                <a:spcPct val="200000"/>
              </a:lnSpc>
            </a:pP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REACH K LEVEE IMPROVEMENTS</a:t>
            </a:r>
            <a:r>
              <a:rPr lang="en-US" sz="2000" i="0" u="dotted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DESIGN</a:t>
            </a:r>
          </a:p>
          <a:p>
            <a:pPr>
              <a:lnSpc>
                <a:spcPct val="200000"/>
              </a:lnSpc>
            </a:pP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REACH L LEVEE IMPROVEMENTS</a:t>
            </a:r>
            <a:r>
              <a:rPr lang="en-US" sz="2000" i="0" u="dotted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en-US" sz="2000" i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DESIGN</a:t>
            </a:r>
            <a:endParaRPr lang="en-US" i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30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61105-02C5-3714-174E-9857525C98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duotone>
              <a:srgbClr val="CDD0D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41B660-C68C-ACF9-82C4-97EC3AC30763}"/>
              </a:ext>
            </a:extLst>
          </p:cNvPr>
          <p:cNvSpPr txBox="1"/>
          <p:nvPr/>
        </p:nvSpPr>
        <p:spPr>
          <a:xfrm>
            <a:off x="1676400" y="0"/>
            <a:ext cx="9110596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448A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INVESTMENTS TO DATE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sng" strike="noStrike" kern="1200" cap="none" spc="0" normalizeH="0" baseline="0" noProof="0" dirty="0">
              <a:ln>
                <a:noFill/>
              </a:ln>
              <a:solidFill>
                <a:srgbClr val="448A3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8A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Terrebonne Levee District (TLCD)				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$300 Million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8A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of Louisiana (CPRA)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48A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$300 Million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48A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HNC Lock Complex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8A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(RESTORE Act)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48A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$400 Million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448A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Terrebonne Parish Flood Control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448A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$200 Million</a:t>
            </a:r>
            <a:endParaRPr kumimoji="0" lang="en-US" b="0" i="0" u="sng" strike="noStrike" kern="120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 State &amp; Local Investment				$1.2 BILLION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48A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 Funding Appropriated to Date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$468 Million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48A3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 Funds Expected FY 2025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$93 Million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INVESTMENT 	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				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$1.761 BILLION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E319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Completed and/or under construction along the 98-mile MTG alignment: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E319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90000"/>
                    <a:lumOff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 80 	Miles of Levees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90000"/>
                    <a:lumOff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 14 	Navigable </a:t>
            </a:r>
            <a:r>
              <a:rPr lang="en-US" b="0" i="0" dirty="0">
                <a:solidFill>
                  <a:srgbClr val="002060">
                    <a:lumMod val="90000"/>
                    <a:lumOff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2060">
                    <a:lumMod val="90000"/>
                    <a:lumOff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loodgates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60">
                  <a:lumMod val="90000"/>
                  <a:lumOff val="1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90000"/>
                    <a:lumOff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 2 	</a:t>
            </a:r>
            <a:r>
              <a:rPr lang="en-US" b="0" i="0" dirty="0">
                <a:solidFill>
                  <a:srgbClr val="002060">
                    <a:lumMod val="90000"/>
                    <a:lumOff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2060">
                    <a:lumMod val="90000"/>
                    <a:lumOff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avigable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90000"/>
                    <a:lumOff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Non-Federal Lock Complexes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90000"/>
                    <a:lumOff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 1  	HNC Lock Complex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lumMod val="90000"/>
                    <a:lumOff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 11  	Environmental Structures</a:t>
            </a:r>
            <a:endParaRPr lang="en-US" b="0" i="0" dirty="0">
              <a:solidFill>
                <a:srgbClr val="002060">
                  <a:lumMod val="90000"/>
                  <a:lumOff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850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E0C4A37D-8F6F-49BC-BF51-A9F881AA69A5}"/>
              </a:ext>
            </a:extLst>
          </p:cNvPr>
          <p:cNvSpPr txBox="1">
            <a:spLocks/>
          </p:cNvSpPr>
          <p:nvPr/>
        </p:nvSpPr>
        <p:spPr bwMode="auto">
          <a:xfrm>
            <a:off x="1724024" y="1696499"/>
            <a:ext cx="4371976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864" tIns="28932" rIns="57864" bIns="28932" numCol="1" anchor="b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0026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0026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0026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 eaLnBrk="1" hangingPunct="1">
              <a:defRPr/>
            </a:pPr>
            <a:r>
              <a:rPr lang="en-US" altLang="en-US" sz="1856" b="0" i="0" dirty="0">
                <a:ln>
                  <a:noFill/>
                </a:ln>
                <a:solidFill>
                  <a:srgbClr val="0026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Prepared By:</a:t>
            </a: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0026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3F3F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5C5B7C-6035-2645-D249-E51F2080B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32" y="2468024"/>
            <a:ext cx="2342668" cy="23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36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E0C4A37D-8F6F-49BC-BF51-A9F881AA69A5}"/>
              </a:ext>
            </a:extLst>
          </p:cNvPr>
          <p:cNvSpPr txBox="1">
            <a:spLocks/>
          </p:cNvSpPr>
          <p:nvPr/>
        </p:nvSpPr>
        <p:spPr bwMode="auto">
          <a:xfrm>
            <a:off x="1905000" y="1828800"/>
            <a:ext cx="678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864" tIns="28932" rIns="57864" bIns="28932" numCol="1" anchor="b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85763" eaLnBrk="1" hangingPunct="1">
              <a:defRPr/>
            </a:pPr>
            <a:r>
              <a:rPr lang="en-US" altLang="en-US" sz="6000" i="0" dirty="0">
                <a:ln>
                  <a:noFill/>
                </a:ln>
                <a:solidFill>
                  <a:srgbClr val="0026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IN-HOUSE MITIGATION PROJECTS</a:t>
            </a: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0026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3F3F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30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ADCBE11-73E1-D38F-EC2C-291FFDC29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" b="6445"/>
          <a:stretch/>
        </p:blipFill>
        <p:spPr>
          <a:xfrm>
            <a:off x="152400" y="142229"/>
            <a:ext cx="11887200" cy="6573541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183470" y="6248400"/>
            <a:ext cx="5825059" cy="352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113BBD"/>
            </a:solidFill>
          </a:ln>
        </p:spPr>
        <p:txBody>
          <a:bodyPr wrap="square" rtlCol="0">
            <a:spAutoFit/>
          </a:bodyPr>
          <a:lstStyle/>
          <a:p>
            <a:pPr algn="ctr" defTabSz="14284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DULARGE EAST TERRACING – IN CONSTRUCTION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2E2ED4-4E24-270C-DA98-8907F5596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715000"/>
            <a:ext cx="900485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F852F3-F661-F5C7-8E8E-0DF4E6F43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299442"/>
            <a:ext cx="2067683" cy="2202757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82634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8CFA8F-BC36-481F-7C31-D1EC66147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52400"/>
            <a:ext cx="11887200" cy="6553200"/>
          </a:xfrm>
          <a:prstGeom prst="rect">
            <a:avLst/>
          </a:prstGeom>
          <a:ln w="76200" cap="sq" cmpd="thickThin">
            <a:solidFill>
              <a:srgbClr val="33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0" y="6278781"/>
            <a:ext cx="6096000" cy="352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113BBD"/>
            </a:solidFill>
          </a:ln>
        </p:spPr>
        <p:txBody>
          <a:bodyPr wrap="square" rtlCol="0">
            <a:spAutoFit/>
          </a:bodyPr>
          <a:lstStyle/>
          <a:p>
            <a:pPr algn="ctr" defTabSz="14284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88" i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K TERRACING REPAIRS – IN CONSTRUCTION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86AEA1-D3C5-FC72-A0B3-E3A1C2363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715000"/>
            <a:ext cx="9004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04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11887200" cy="3276599"/>
          </a:xfrm>
          <a:prstGeom prst="rect">
            <a:avLst/>
          </a:prstGeom>
          <a:ln w="76200" cmpd="thickThin">
            <a:solidFill>
              <a:srgbClr val="333399"/>
            </a:solidFill>
            <a:miter lim="8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55274"/>
            <a:ext cx="11887200" cy="3250326"/>
          </a:xfrm>
          <a:prstGeom prst="rect">
            <a:avLst/>
          </a:prstGeom>
          <a:ln w="76200" cmpd="thickThin">
            <a:solidFill>
              <a:srgbClr val="333399"/>
            </a:solidFill>
            <a:miter lim="800000"/>
          </a:ln>
        </p:spPr>
      </p:pic>
      <p:sp>
        <p:nvSpPr>
          <p:cNvPr id="8" name="TextBox 7"/>
          <p:cNvSpPr txBox="1"/>
          <p:nvPr/>
        </p:nvSpPr>
        <p:spPr>
          <a:xfrm>
            <a:off x="11124907" y="6260389"/>
            <a:ext cx="765253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i="0" spc="-47" dirty="0">
                <a:ln w="381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200" y="3400078"/>
            <a:ext cx="11963400" cy="85446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16058" y="6260390"/>
            <a:ext cx="6159883" cy="3808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75" i="0" spc="-47" dirty="0">
                <a:ln w="381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INTERIOR MARSH BENEFITS OF MTG LEVEE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9504" y="187815"/>
            <a:ext cx="6176635" cy="3808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75" i="0" spc="-4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POINTE AUX CHENES WILDLIFE MANAGEMENT AREA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020173" y="2992828"/>
            <a:ext cx="974719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i="0" spc="-47" dirty="0">
                <a:ln w="381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CE272-7B18-5CDB-B5D3-F8DD06A5B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292" y="232017"/>
            <a:ext cx="90048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0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E0C4A37D-8F6F-49BC-BF51-A9F881AA69A5}"/>
              </a:ext>
            </a:extLst>
          </p:cNvPr>
          <p:cNvSpPr txBox="1">
            <a:spLocks/>
          </p:cNvSpPr>
          <p:nvPr/>
        </p:nvSpPr>
        <p:spPr bwMode="auto">
          <a:xfrm>
            <a:off x="1905000" y="1828800"/>
            <a:ext cx="6781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864" tIns="28932" rIns="57864" bIns="28932" numCol="1" anchor="b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kern="120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385763" eaLnBrk="1" hangingPunct="1">
              <a:defRPr/>
            </a:pPr>
            <a:r>
              <a:rPr lang="en-US" altLang="en-US" sz="6000" i="0" dirty="0">
                <a:ln>
                  <a:noFill/>
                </a:ln>
                <a:solidFill>
                  <a:srgbClr val="0026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HNC LOCK COMPLEX</a:t>
            </a: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0026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385763" eaLnBrk="1" hangingPunct="1">
              <a:defRPr/>
            </a:pPr>
            <a:endParaRPr lang="en-US" altLang="en-US" sz="1181" b="0" i="0" dirty="0">
              <a:ln>
                <a:noFill/>
              </a:ln>
              <a:solidFill>
                <a:srgbClr val="3F3F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93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r="2985"/>
          <a:stretch/>
        </p:blipFill>
        <p:spPr>
          <a:xfrm>
            <a:off x="152400" y="152400"/>
            <a:ext cx="11887200" cy="6553200"/>
          </a:xfrm>
          <a:prstGeom prst="rect">
            <a:avLst/>
          </a:prstGeom>
          <a:ln w="76200" cmpd="thickThin">
            <a:solidFill>
              <a:srgbClr val="333399"/>
            </a:solidFill>
            <a:miter lim="800000"/>
          </a:ln>
        </p:spPr>
      </p:pic>
      <p:sp>
        <p:nvSpPr>
          <p:cNvPr id="6" name="TextBox 5"/>
          <p:cNvSpPr txBox="1"/>
          <p:nvPr/>
        </p:nvSpPr>
        <p:spPr>
          <a:xfrm>
            <a:off x="2879968" y="196860"/>
            <a:ext cx="5498959" cy="3808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75" i="0" spc="-4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HNC LOCK COMPLEX – PHASE 1 COMPLETE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35279" y="4610375"/>
            <a:ext cx="2560320" cy="1920240"/>
            <a:chOff x="2446722" y="15501505"/>
            <a:chExt cx="5659377" cy="3467354"/>
          </a:xfrm>
        </p:grpSpPr>
        <p:pic>
          <p:nvPicPr>
            <p:cNvPr id="7" name="Picture 6"/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46722" y="15501505"/>
              <a:ext cx="5659377" cy="3467354"/>
            </a:xfrm>
            <a:prstGeom prst="rect">
              <a:avLst/>
            </a:prstGeom>
            <a:ln w="76200" cmpd="thickThin">
              <a:solidFill>
                <a:srgbClr val="333399"/>
              </a:solidFill>
              <a:miter lim="8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707173" y="18499945"/>
              <a:ext cx="5018756" cy="4445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42875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MARSH CREATION AREA NO. 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88047" y="4601050"/>
            <a:ext cx="2560320" cy="1920240"/>
            <a:chOff x="9774268" y="14773945"/>
            <a:chExt cx="6900818" cy="4449211"/>
          </a:xfrm>
        </p:grpSpPr>
        <p:pic>
          <p:nvPicPr>
            <p:cNvPr id="15" name="Picture 14"/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74268" y="14773945"/>
              <a:ext cx="6900818" cy="4449211"/>
            </a:xfrm>
            <a:prstGeom prst="rect">
              <a:avLst/>
            </a:prstGeom>
            <a:ln w="76200" cmpd="thickThin">
              <a:solidFill>
                <a:srgbClr val="333399"/>
              </a:solidFill>
              <a:miter lim="800000"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0281862" y="18580937"/>
              <a:ext cx="5803173" cy="5704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42875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0" dirty="0">
                  <a:ln w="0">
                    <a:noFill/>
                  </a:ln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MARSH CREATION AREA NO. 2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10222" y="4615503"/>
            <a:ext cx="2560320" cy="1920240"/>
            <a:chOff x="17408301" y="15354916"/>
            <a:chExt cx="5913624" cy="3632468"/>
          </a:xfrm>
        </p:grpSpPr>
        <p:pic>
          <p:nvPicPr>
            <p:cNvPr id="18" name="Picture 17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408301" y="15354916"/>
              <a:ext cx="5913624" cy="3632468"/>
            </a:xfrm>
            <a:prstGeom prst="rect">
              <a:avLst/>
            </a:prstGeom>
            <a:ln w="76200" cmpd="thickThin">
              <a:solidFill>
                <a:srgbClr val="333399"/>
              </a:solidFill>
              <a:miter lim="800000"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7844501" y="18480277"/>
              <a:ext cx="4932002" cy="4657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42875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MARSH CREATION AREA NO. 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178572" y="4603779"/>
            <a:ext cx="2560320" cy="1920240"/>
            <a:chOff x="26335571" y="14967956"/>
            <a:chExt cx="6180084" cy="3810795"/>
          </a:xfrm>
        </p:grpSpPr>
        <p:pic>
          <p:nvPicPr>
            <p:cNvPr id="19" name="Picture 18"/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5571" y="14967956"/>
              <a:ext cx="6180084" cy="3810795"/>
            </a:xfrm>
            <a:prstGeom prst="rect">
              <a:avLst/>
            </a:prstGeom>
            <a:ln w="76200" cmpd="thickThin">
              <a:solidFill>
                <a:srgbClr val="333399"/>
              </a:solidFill>
              <a:miter lim="800000"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6803915" y="18223266"/>
              <a:ext cx="5240457" cy="4886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42875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i="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MARSH CREATION AREA NO. 4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57" y="762000"/>
            <a:ext cx="2600142" cy="1601667"/>
          </a:xfrm>
          <a:prstGeom prst="rect">
            <a:avLst/>
          </a:prstGeom>
          <a:ln w="76200" cmpd="thickThin">
            <a:solidFill>
              <a:srgbClr val="333399"/>
            </a:solidFill>
            <a:miter lim="800000"/>
          </a:ln>
        </p:spPr>
      </p:pic>
      <p:sp>
        <p:nvSpPr>
          <p:cNvPr id="22" name="TextBox 21"/>
          <p:cNvSpPr txBox="1"/>
          <p:nvPr/>
        </p:nvSpPr>
        <p:spPr>
          <a:xfrm>
            <a:off x="647430" y="2060333"/>
            <a:ext cx="1979714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MARINA ACCESS CHANNEL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38" y="245695"/>
            <a:ext cx="844205" cy="8572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3E28D0C-69DB-4A98-8AD6-BC94640CD9BB}"/>
              </a:ext>
            </a:extLst>
          </p:cNvPr>
          <p:cNvSpPr txBox="1"/>
          <p:nvPr/>
        </p:nvSpPr>
        <p:spPr>
          <a:xfrm>
            <a:off x="5181770" y="3037821"/>
            <a:ext cx="2056904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AREA PRELOAD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C82C2B3-69A8-414D-870D-90ED592720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38" y="1203083"/>
            <a:ext cx="839618" cy="8572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5F4E806-86EA-4790-9284-CC717132247E}"/>
              </a:ext>
            </a:extLst>
          </p:cNvPr>
          <p:cNvSpPr txBox="1"/>
          <p:nvPr/>
        </p:nvSpPr>
        <p:spPr>
          <a:xfrm>
            <a:off x="3026411" y="856852"/>
            <a:ext cx="3052997" cy="14487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				</a:t>
            </a:r>
            <a:r>
              <a:rPr lang="en-US" sz="1000" i="0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Aptim</a:t>
            </a:r>
            <a:endParaRPr lang="en-US" sz="1000" i="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		</a:t>
            </a:r>
            <a:r>
              <a:rPr lang="en-US" sz="1000" i="0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Sealevel</a:t>
            </a: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Construction, Inc. 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Cost:				$11.5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	 	RESTORE Act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Dredge: 			1.1 Million Cubic Yards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Mitigation:		143 Acres - Marsh Creation</a:t>
            </a:r>
          </a:p>
        </p:txBody>
      </p:sp>
    </p:spTree>
    <p:extLst>
      <p:ext uri="{BB962C8B-B14F-4D97-AF65-F5344CB8AC3E}">
        <p14:creationId xmlns:p14="http://schemas.microsoft.com/office/powerpoint/2010/main" val="4246962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896B4E-FD54-35AF-2DF1-4403CB815E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11887200" cy="6553200"/>
          </a:xfrm>
          <a:prstGeom prst="rect">
            <a:avLst/>
          </a:prstGeom>
          <a:ln w="76200" cmpd="thickThin">
            <a:solidFill>
              <a:srgbClr val="333399"/>
            </a:solidFill>
            <a:miter lim="800000"/>
          </a:ln>
        </p:spPr>
      </p:pic>
      <p:sp>
        <p:nvSpPr>
          <p:cNvPr id="7" name="TextBox 6"/>
          <p:cNvSpPr txBox="1"/>
          <p:nvPr/>
        </p:nvSpPr>
        <p:spPr>
          <a:xfrm>
            <a:off x="3048000" y="245695"/>
            <a:ext cx="6088267" cy="3808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14287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75" i="0" spc="-4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HNC LOCK COMPLEX – PHASE 2 IN CONSTRUCTION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5715000"/>
            <a:ext cx="844205" cy="857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15EF67-B876-4474-B237-29036943C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721351"/>
            <a:ext cx="839618" cy="857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6765E2-ADFE-E838-9B03-19EB5D3FFA82}"/>
              </a:ext>
            </a:extLst>
          </p:cNvPr>
          <p:cNvSpPr txBox="1"/>
          <p:nvPr/>
        </p:nvSpPr>
        <p:spPr>
          <a:xfrm>
            <a:off x="298795" y="4430958"/>
            <a:ext cx="3429000" cy="21412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Engineer: 							</a:t>
            </a:r>
            <a:r>
              <a:rPr lang="en-US" sz="1000" i="0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Aptim</a:t>
            </a:r>
            <a:endParaRPr lang="en-US" sz="1000" i="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Contractor: 						</a:t>
            </a:r>
            <a:r>
              <a:rPr lang="en-US" sz="1000" i="0" dirty="0" err="1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Sealevel</a:t>
            </a: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Construction, Inc.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 to Proceed:				June 3, 2024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Cost:						$394.6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Reductions: 				$70.6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Cost: 						$324 Million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Time:			1,400 Days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Completion:		Mid 2028</a:t>
            </a:r>
          </a:p>
          <a:p>
            <a:pPr defTabSz="142875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i="0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By:							RESTORE 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E2324-5D01-45D1-3039-34EC434E7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685800"/>
            <a:ext cx="1898833" cy="2569906"/>
          </a:xfrm>
          <a:prstGeom prst="rect">
            <a:avLst/>
          </a:prstGeom>
          <a:ln w="76200" cmpd="thickThin">
            <a:solidFill>
              <a:srgbClr val="333399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54744376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6_Sales Direction 16X9">
  <a:themeElements>
    <a:clrScheme name="Custom 4">
      <a:dk1>
        <a:srgbClr val="002060"/>
      </a:dk1>
      <a:lt1>
        <a:sysClr val="window" lastClr="FFFFFF"/>
      </a:lt1>
      <a:dk2>
        <a:srgbClr val="000000"/>
      </a:dk2>
      <a:lt2>
        <a:srgbClr val="FFFFFF"/>
      </a:lt2>
      <a:accent1>
        <a:srgbClr val="7F7F7F"/>
      </a:accent1>
      <a:accent2>
        <a:srgbClr val="EFC119"/>
      </a:accent2>
      <a:accent3>
        <a:srgbClr val="B2B2B2"/>
      </a:accent3>
      <a:accent4>
        <a:srgbClr val="969890"/>
      </a:accent4>
      <a:accent5>
        <a:srgbClr val="003366"/>
      </a:accent5>
      <a:accent6>
        <a:srgbClr val="C05A3A"/>
      </a:accent6>
      <a:hlink>
        <a:srgbClr val="EFC119"/>
      </a:hlink>
      <a:folHlink>
        <a:srgbClr val="969890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Direction_16x9.potx" id="{FE35DD5A-B687-4161-B4D9-35484B75A379}" vid="{5DB76398-B2EF-4269-B3B2-C0E4C29F3554}"/>
    </a:ext>
  </a:extLst>
</a:theme>
</file>

<file path=ppt/theme/theme2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Face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6BFD753D58BE4AB82B11CC0A38EA18" ma:contentTypeVersion="7" ma:contentTypeDescription="Create a new document." ma:contentTypeScope="" ma:versionID="cc2bff8d3ba3c74a1982846e52c89ea9">
  <xsd:schema xmlns:xsd="http://www.w3.org/2001/XMLSchema" xmlns:xs="http://www.w3.org/2001/XMLSchema" xmlns:p="http://schemas.microsoft.com/office/2006/metadata/properties" xmlns:ns2="fe464883-2028-49e6-87a0-a26e9aa8f7cb" xmlns:ns3="b25d48a1-331b-4463-a2b9-ac8a0e93215c" targetNamespace="http://schemas.microsoft.com/office/2006/metadata/properties" ma:root="true" ma:fieldsID="f0f2ca13ba3fe6b5309a7d60ab449fb0" ns2:_="" ns3:_="">
    <xsd:import namespace="fe464883-2028-49e6-87a0-a26e9aa8f7cb"/>
    <xsd:import namespace="b25d48a1-331b-4463-a2b9-ac8a0e9321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kkks" minOccurs="0"/>
                <xsd:element ref="ns3:e0h3" minOccurs="0"/>
                <xsd:element ref="ns3:qv3y" minOccurs="0"/>
                <xsd:element ref="ns3:Target_x0020_Audienc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464883-2028-49e6-87a0-a26e9aa8f7c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d48a1-331b-4463-a2b9-ac8a0e93215c" elementFormDefault="qualified">
    <xsd:import namespace="http://schemas.microsoft.com/office/2006/documentManagement/types"/>
    <xsd:import namespace="http://schemas.microsoft.com/office/infopath/2007/PartnerControls"/>
    <xsd:element name="kkks" ma:index="10" nillable="true" ma:displayName="Person or Group" ma:list="UserInfo" ma:internalName="kkks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0h3" ma:index="11" nillable="true" ma:displayName="Text" ma:internalName="e0h3">
      <xsd:simpleType>
        <xsd:restriction base="dms:Text"/>
      </xsd:simpleType>
    </xsd:element>
    <xsd:element name="qv3y" ma:index="12" nillable="true" ma:displayName="Number" ma:internalName="qv3y">
      <xsd:simpleType>
        <xsd:restriction base="dms:Number"/>
      </xsd:simpleType>
    </xsd:element>
    <xsd:element name="Target_x0020_Audiences" ma:index="13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qv3y xmlns="b25d48a1-331b-4463-a2b9-ac8a0e93215c" xsi:nil="true"/>
    <kkks xmlns="b25d48a1-331b-4463-a2b9-ac8a0e93215c">
      <UserInfo>
        <DisplayName/>
        <AccountId xsi:nil="true"/>
        <AccountType/>
      </UserInfo>
    </kkks>
    <Target_x0020_Audiences xmlns="b25d48a1-331b-4463-a2b9-ac8a0e93215c" xsi:nil="true"/>
    <e0h3 xmlns="b25d48a1-331b-4463-a2b9-ac8a0e93215c" xsi:nil="true"/>
  </documentManagement>
</p:properties>
</file>

<file path=customXml/itemProps1.xml><?xml version="1.0" encoding="utf-8"?>
<ds:datastoreItem xmlns:ds="http://schemas.openxmlformats.org/officeDocument/2006/customXml" ds:itemID="{C62A75F7-E032-4856-B644-03D2AB06CE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98F7A6-6326-4D1A-8575-D71BC0093D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464883-2028-49e6-87a0-a26e9aa8f7cb"/>
    <ds:schemaRef ds:uri="b25d48a1-331b-4463-a2b9-ac8a0e9321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30B887-0B68-4732-8195-6048D5DF4E78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fe464883-2028-49e6-87a0-a26e9aa8f7cb"/>
    <ds:schemaRef ds:uri="http://schemas.openxmlformats.org/package/2006/metadata/core-properties"/>
    <ds:schemaRef ds:uri="http://purl.org/dc/elements/1.1/"/>
    <ds:schemaRef ds:uri="b25d48a1-331b-4463-a2b9-ac8a0e93215c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26175</TotalTime>
  <Words>1328</Words>
  <Application>Microsoft Office PowerPoint</Application>
  <PresentationFormat>Widescreen</PresentationFormat>
  <Paragraphs>171</Paragraphs>
  <Slides>29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26_Sales Direction 16X9</vt:lpstr>
      <vt:lpstr>Parallax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 Isle Shipyard, Inc.</dc:title>
  <dc:creator>jclemens@gisy.com</dc:creator>
  <cp:lastModifiedBy>Trey Middleton</cp:lastModifiedBy>
  <cp:revision>1284</cp:revision>
  <cp:lastPrinted>2024-01-23T21:48:32Z</cp:lastPrinted>
  <dcterms:created xsi:type="dcterms:W3CDTF">2007-09-26T19:39:11Z</dcterms:created>
  <dcterms:modified xsi:type="dcterms:W3CDTF">2024-07-12T20:20:03Z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0x010100566BFD753D58BE4AB82B11CC0A38EA18</vt:lpwstr>
  </property>
</Properties>
</file>